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Google Sans"/>
      <p:regular r:id="rId19"/>
      <p:bold r:id="rId20"/>
      <p:italic r:id="rId21"/>
      <p:boldItalic r:id="rId22"/>
    </p:embeddedFont>
    <p:embeddedFont>
      <p:font typeface="Google Sans Medium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-bold.fntdata"/><Relationship Id="rId22" Type="http://schemas.openxmlformats.org/officeDocument/2006/relationships/font" Target="fonts/GoogleSans-boldItalic.fntdata"/><Relationship Id="rId21" Type="http://schemas.openxmlformats.org/officeDocument/2006/relationships/font" Target="fonts/GoogleSans-italic.fntdata"/><Relationship Id="rId24" Type="http://schemas.openxmlformats.org/officeDocument/2006/relationships/font" Target="fonts/GoogleSansMedium-bold.fntdata"/><Relationship Id="rId23" Type="http://schemas.openxmlformats.org/officeDocument/2006/relationships/font" Target="fonts/GoogleSans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Medium-boldItalic.fntdata"/><Relationship Id="rId25" Type="http://schemas.openxmlformats.org/officeDocument/2006/relationships/font" Target="fonts/GoogleSans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GoogleSans-regular.fntdata"/><Relationship Id="rId18" Type="http://schemas.openxmlformats.org/officeDocument/2006/relationships/slide" Target="slides/slide13.xml"/></Relationships>
</file>

<file path=ppt/media/image1.gif>
</file>

<file path=ppt/media/image10.gif>
</file>

<file path=ppt/media/image11.gif>
</file>

<file path=ppt/media/image12.gif>
</file>

<file path=ppt/media/image13.gif>
</file>

<file path=ppt/media/image14.jpg>
</file>

<file path=ppt/media/image15.gif>
</file>

<file path=ppt/media/image16.jpg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c1d4786e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c1d4786e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39b195e792b30d9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39b195e792b30d9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c1d4786e5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c1d4786e5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c1d4786e5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c1d4786e5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5c1d4786e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5c1d4786e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c1d4786e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c1d4786e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c1d4786e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c1d4786e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c1d4786e5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c1d4786e5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c1d4786e5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c1d4786e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c1d4786e5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c1d4786e5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c1d4786e5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c1d4786e5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c1d4786e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c1d4786e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gif"/><Relationship Id="rId4" Type="http://schemas.openxmlformats.org/officeDocument/2006/relationships/image" Target="../media/image13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gif"/><Relationship Id="rId4" Type="http://schemas.openxmlformats.org/officeDocument/2006/relationships/image" Target="../media/image1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bit.ly/2GhPXCM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Relationship Id="rId4" Type="http://schemas.openxmlformats.org/officeDocument/2006/relationships/image" Target="../media/image3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gif"/><Relationship Id="rId4" Type="http://schemas.openxmlformats.org/officeDocument/2006/relationships/image" Target="../media/image5.gif"/><Relationship Id="rId5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50300" y="1441075"/>
            <a:ext cx="8520600" cy="151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1155CC"/>
                </a:solidFill>
                <a:latin typeface="Google Sans"/>
                <a:ea typeface="Google Sans"/>
                <a:cs typeface="Google Sans"/>
                <a:sym typeface="Google Sans"/>
              </a:rPr>
              <a:t>Decoding </a:t>
            </a:r>
            <a:endParaRPr sz="4800">
              <a:solidFill>
                <a:srgbClr val="1155CC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800">
                <a:solidFill>
                  <a:srgbClr val="1155CC"/>
                </a:solidFill>
                <a:latin typeface="Google Sans"/>
                <a:ea typeface="Google Sans"/>
                <a:cs typeface="Google Sans"/>
                <a:sym typeface="Google Sans"/>
              </a:rPr>
              <a:t>Material Design</a:t>
            </a:r>
            <a:endParaRPr sz="4800">
              <a:solidFill>
                <a:srgbClr val="1155CC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11900" y="3604100"/>
            <a:ext cx="4323600" cy="9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Ritwik Raha</a:t>
            </a:r>
            <a:endParaRPr sz="18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“Let’s Talk Web”</a:t>
            </a:r>
            <a:endParaRPr sz="18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22-06-19</a:t>
            </a:r>
            <a:endParaRPr sz="18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511900" y="4558400"/>
            <a:ext cx="22908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ritwik@tcfindia.in</a:t>
            </a:r>
            <a:endParaRPr sz="18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4275" y="1066850"/>
            <a:ext cx="1885925" cy="188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  <a:latin typeface="Google Sans"/>
                <a:ea typeface="Google Sans"/>
                <a:cs typeface="Google Sans"/>
                <a:sym typeface="Google Sans"/>
              </a:rPr>
              <a:t>“Do not go gentle into that good night”</a:t>
            </a:r>
            <a:endParaRPr>
              <a:solidFill>
                <a:srgbClr val="1155CC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572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6800" y="1247125"/>
            <a:ext cx="4114800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Some real examples</a:t>
            </a:r>
            <a:endParaRPr>
              <a:solidFill>
                <a:srgbClr val="FF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675" y="1238250"/>
            <a:ext cx="3476875" cy="202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081450"/>
            <a:ext cx="4259050" cy="2184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445025"/>
            <a:ext cx="3384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 Little Parting Gift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4311925" y="1585025"/>
            <a:ext cx="4681500" cy="20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oogle Sans"/>
              <a:buChar char="●"/>
            </a:pPr>
            <a:r>
              <a:rPr lang="en" sz="2400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Free UI kits (.xd and .psd)</a:t>
            </a:r>
            <a:endParaRPr sz="2400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oogle Sans"/>
              <a:buChar char="●"/>
            </a:pPr>
            <a:r>
              <a:rPr lang="en" sz="2400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UX books to kickstart</a:t>
            </a:r>
            <a:endParaRPr sz="2400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oogle Sans"/>
              <a:buChar char="●"/>
            </a:pPr>
            <a:r>
              <a:rPr lang="en" sz="2400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Mockups for presentations</a:t>
            </a:r>
            <a:endParaRPr sz="2400"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oogle Sans"/>
              <a:buChar char="●"/>
            </a:pPr>
            <a:r>
              <a:rPr lang="en" sz="2400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A general Assets library</a:t>
            </a:r>
            <a:endParaRPr>
              <a:solidFill>
                <a:srgbClr val="99999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200475" y="2109750"/>
            <a:ext cx="4329000" cy="9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u="sng">
                <a:solidFill>
                  <a:srgbClr val="FF0000"/>
                </a:solidFill>
                <a:latin typeface="Google Sans Medium"/>
                <a:ea typeface="Google Sans Medium"/>
                <a:cs typeface="Google Sans Medium"/>
                <a:sym typeface="Google Sans Medium"/>
                <a:hlinkClick r:id="rId3"/>
              </a:rPr>
              <a:t>bit.ly/2GhPXCM</a:t>
            </a:r>
            <a:endParaRPr sz="3600">
              <a:solidFill>
                <a:srgbClr val="FF0000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4835500" y="2741150"/>
            <a:ext cx="357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Google Sans Medium"/>
                <a:ea typeface="Google Sans Medium"/>
                <a:cs typeface="Google Sans Medium"/>
                <a:sym typeface="Google Sans Medium"/>
              </a:rPr>
              <a:t>THANK YOU</a:t>
            </a:r>
            <a:endParaRPr sz="3000"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Google Sans"/>
                <a:ea typeface="Google Sans"/>
                <a:cs typeface="Google Sans"/>
                <a:sym typeface="Google Sans"/>
              </a:rPr>
              <a:t>About Me</a:t>
            </a:r>
            <a:endParaRPr>
              <a:solidFill>
                <a:srgbClr val="0000FF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337275"/>
            <a:ext cx="5401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Google Sans"/>
              <a:buChar char="●"/>
            </a:pPr>
            <a:r>
              <a:rPr lang="en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Co-Founder, CEO at The Code Foundation</a:t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Google Sans"/>
              <a:buChar char="●"/>
            </a:pPr>
            <a:r>
              <a:rPr lang="en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Developer, Designer, UX Enthusiast</a:t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Google Sans"/>
              <a:buChar char="●"/>
            </a:pPr>
            <a:r>
              <a:rPr lang="en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Linkedin: www.linkedin.com/in/ritwik-raha/</a:t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Google Sans"/>
              <a:buChar char="●"/>
            </a:pPr>
            <a:r>
              <a:rPr lang="en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Github: github.com/ritwikraha</a:t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Google Sans"/>
              <a:buChar char="●"/>
            </a:pPr>
            <a:r>
              <a:rPr lang="en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Behance: www.behance.net/ritwikraha</a:t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Google Sans"/>
              <a:buChar char="●"/>
            </a:pPr>
            <a:r>
              <a:rPr lang="en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Dribble: https://dribbble.com/RitwikR</a:t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0350" y="1456150"/>
            <a:ext cx="3031950" cy="303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What this fuss about</a:t>
            </a:r>
            <a:r>
              <a:rPr lang="en" sz="3600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 Design Thinking?</a:t>
            </a:r>
            <a:endParaRPr>
              <a:solidFill>
                <a:srgbClr val="FF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8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“Design thinking is a </a:t>
            </a:r>
            <a:r>
              <a:rPr lang="en" sz="2400">
                <a:solidFill>
                  <a:srgbClr val="FF000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human-centered</a:t>
            </a: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 approach to </a:t>
            </a:r>
            <a:r>
              <a:rPr lang="en" sz="2400">
                <a:solidFill>
                  <a:srgbClr val="FF000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innovation</a:t>
            </a: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 that draws from the designer's toolkit to integrate the </a:t>
            </a:r>
            <a:r>
              <a:rPr lang="en" sz="2400">
                <a:solidFill>
                  <a:srgbClr val="FF000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needs</a:t>
            </a: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 of people, the </a:t>
            </a:r>
            <a:r>
              <a:rPr lang="en" sz="2400">
                <a:solidFill>
                  <a:srgbClr val="FF000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possibilities</a:t>
            </a: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 of technology, and the </a:t>
            </a:r>
            <a:r>
              <a:rPr lang="en" sz="2400">
                <a:solidFill>
                  <a:srgbClr val="FF000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requirements</a:t>
            </a: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 for business success.”</a:t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— Tim Brown, CEO of IDEO</a:t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Let’s get </a:t>
            </a:r>
            <a:r>
              <a:rPr lang="en">
                <a:solidFill>
                  <a:srgbClr val="3C78D8"/>
                </a:solidFill>
                <a:latin typeface="Google Sans"/>
                <a:ea typeface="Google Sans"/>
                <a:cs typeface="Google Sans"/>
                <a:sym typeface="Google Sans"/>
              </a:rPr>
              <a:t>Material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istic now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4572000" y="1368075"/>
            <a:ext cx="436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Material is a design system ,backed by open-source code, that helps teams build high-quality digital experiences</a:t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latin typeface="Google Sans"/>
                <a:ea typeface="Google Sans"/>
                <a:cs typeface="Google Sans"/>
                <a:sym typeface="Google Sans"/>
              </a:rPr>
              <a:t>-Folks at Google</a:t>
            </a:r>
            <a:endParaRPr sz="24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8075"/>
            <a:ext cx="42672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39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So what makes it </a:t>
            </a:r>
            <a:r>
              <a:rPr lang="en">
                <a:solidFill>
                  <a:srgbClr val="3C78D8"/>
                </a:solidFill>
                <a:latin typeface="Google Sans"/>
                <a:ea typeface="Google Sans"/>
                <a:cs typeface="Google Sans"/>
                <a:sym typeface="Google Sans"/>
              </a:rPr>
              <a:t>Material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?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727100"/>
            <a:ext cx="5170500" cy="21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Google Sans"/>
              <a:buChar char="●"/>
            </a:pPr>
            <a:r>
              <a:rPr lang="en" sz="24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Inspired from studying paper and ink</a:t>
            </a:r>
            <a:endParaRPr sz="2400"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Google Sans"/>
              <a:buChar char="●"/>
            </a:pPr>
            <a:r>
              <a:rPr lang="en" sz="24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Bold Intentional and Graphic</a:t>
            </a:r>
            <a:endParaRPr sz="2400"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Font typeface="Google Sans"/>
              <a:buChar char="●"/>
            </a:pPr>
            <a:r>
              <a:rPr lang="en" sz="24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Meaningful Motion</a:t>
            </a:r>
            <a:endParaRPr sz="2400"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5800" y="1409250"/>
            <a:ext cx="3357000" cy="251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I’ll do you one better- “</a:t>
            </a:r>
            <a:r>
              <a:rPr lang="en">
                <a:solidFill>
                  <a:srgbClr val="4A86E8"/>
                </a:solidFill>
                <a:latin typeface="Google Sans"/>
                <a:ea typeface="Google Sans"/>
                <a:cs typeface="Google Sans"/>
                <a:sym typeface="Google Sans"/>
              </a:rPr>
              <a:t>Why Material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”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143100" y="1727100"/>
            <a:ext cx="5247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ogle Sans"/>
              <a:buChar char="●"/>
            </a:pPr>
            <a:r>
              <a:rPr lang="en" sz="2000">
                <a:latin typeface="Google Sans"/>
                <a:ea typeface="Google Sans"/>
                <a:cs typeface="Google Sans"/>
                <a:sym typeface="Google Sans"/>
              </a:rPr>
              <a:t>Helps ideas scale to a unified system.</a:t>
            </a:r>
            <a:endParaRPr sz="2000"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ogle Sans"/>
              <a:buChar char="●"/>
            </a:pPr>
            <a:r>
              <a:rPr lang="en" sz="2000">
                <a:latin typeface="Google Sans"/>
                <a:ea typeface="Google Sans"/>
                <a:cs typeface="Google Sans"/>
                <a:sym typeface="Google Sans"/>
              </a:rPr>
              <a:t>P</a:t>
            </a:r>
            <a:r>
              <a:rPr lang="en" sz="2000">
                <a:latin typeface="Google Sans"/>
                <a:ea typeface="Google Sans"/>
                <a:cs typeface="Google Sans"/>
                <a:sym typeface="Google Sans"/>
              </a:rPr>
              <a:t>rovides clear guidelines for developing apps android , web and ios</a:t>
            </a:r>
            <a:endParaRPr sz="2000"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Google Sans"/>
              <a:buChar char="●"/>
            </a:pPr>
            <a:r>
              <a:rPr lang="en" sz="2000">
                <a:latin typeface="Google Sans"/>
                <a:ea typeface="Google Sans"/>
                <a:cs typeface="Google Sans"/>
                <a:sym typeface="Google Sans"/>
              </a:rPr>
              <a:t>Lets you craft experiences that are responsive and applications that are both </a:t>
            </a:r>
            <a:r>
              <a:rPr lang="en" sz="2000">
                <a:latin typeface="Google Sans"/>
                <a:ea typeface="Google Sans"/>
                <a:cs typeface="Google Sans"/>
                <a:sym typeface="Google Sans"/>
              </a:rPr>
              <a:t>beautiful</a:t>
            </a:r>
            <a:r>
              <a:rPr lang="en" sz="2000">
                <a:latin typeface="Google Sans"/>
                <a:ea typeface="Google Sans"/>
                <a:cs typeface="Google Sans"/>
                <a:sym typeface="Google Sans"/>
              </a:rPr>
              <a:t> and usable</a:t>
            </a:r>
            <a:endParaRPr sz="20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0700" y="1647775"/>
            <a:ext cx="3570400" cy="26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D966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Know thy System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377100"/>
            <a:ext cx="30762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Flat design is a minimalistic design approach that emphasises usability. It features clean, open space, crisp edges, bright colours and two-dimensional illustrations.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 rotWithShape="1">
          <a:blip r:embed="rId3">
            <a:alphaModFix/>
          </a:blip>
          <a:srcRect b="0" l="34495" r="32735" t="0"/>
          <a:stretch/>
        </p:blipFill>
        <p:spPr>
          <a:xfrm>
            <a:off x="3757525" y="1017725"/>
            <a:ext cx="1971175" cy="300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 rotWithShape="1">
          <a:blip r:embed="rId4">
            <a:alphaModFix/>
          </a:blip>
          <a:srcRect b="11532" l="29756" r="30636" t="8874"/>
          <a:stretch/>
        </p:blipFill>
        <p:spPr>
          <a:xfrm>
            <a:off x="6655075" y="1017725"/>
            <a:ext cx="1971176" cy="29709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The Objects, they live in a harsh world!</a:t>
            </a:r>
            <a:endParaRPr>
              <a:solidFill>
                <a:srgbClr val="FF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097425"/>
            <a:ext cx="2937600" cy="23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They can:</a:t>
            </a:r>
            <a:endParaRPr>
              <a:solidFill>
                <a:srgbClr val="FF0000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Shrink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Transform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Rotate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Animate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Elevate(only 1 dp)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6" name="Google Shape;106;p20"/>
          <p:cNvSpPr txBox="1"/>
          <p:nvPr/>
        </p:nvSpPr>
        <p:spPr>
          <a:xfrm>
            <a:off x="311700" y="3317325"/>
            <a:ext cx="3357300" cy="23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But cannot:</a:t>
            </a:r>
            <a:endParaRPr sz="1800">
              <a:solidFill>
                <a:srgbClr val="FF0000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Bend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Occupy the same position</a:t>
            </a:r>
            <a:endParaRPr sz="18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Display non uniformity </a:t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9001" y="1381825"/>
            <a:ext cx="5109875" cy="287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427250" y="1127625"/>
            <a:ext cx="181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COLORS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250100" y="1830075"/>
            <a:ext cx="2167800" cy="12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Hierarchical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Legible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Expressive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2974250" y="1830075"/>
            <a:ext cx="2167800" cy="12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Neutral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Sans Serif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Passive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5698400" y="1830075"/>
            <a:ext cx="2586600" cy="12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Universal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Minimal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System-icons &amp; Product-Icons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6" name="Google Shape;116;p21"/>
          <p:cNvPicPr preferRelativeResize="0"/>
          <p:nvPr/>
        </p:nvPicPr>
        <p:blipFill rotWithShape="1">
          <a:blip r:embed="rId3">
            <a:alphaModFix/>
          </a:blip>
          <a:srcRect b="0" l="8045" r="0" t="0"/>
          <a:stretch/>
        </p:blipFill>
        <p:spPr>
          <a:xfrm>
            <a:off x="123200" y="3163425"/>
            <a:ext cx="2427676" cy="198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1"/>
          <p:cNvPicPr preferRelativeResize="0"/>
          <p:nvPr/>
        </p:nvPicPr>
        <p:blipFill rotWithShape="1">
          <a:blip r:embed="rId4">
            <a:alphaModFix/>
          </a:blip>
          <a:srcRect b="0" l="10750" r="8663" t="0"/>
          <a:stretch/>
        </p:blipFill>
        <p:spPr>
          <a:xfrm>
            <a:off x="2766025" y="3450325"/>
            <a:ext cx="2427675" cy="141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1750" y="3450325"/>
            <a:ext cx="1418375" cy="141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>
            <p:ph type="title"/>
          </p:nvPr>
        </p:nvSpPr>
        <p:spPr>
          <a:xfrm>
            <a:off x="3120600" y="1127625"/>
            <a:ext cx="181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FONT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0" name="Google Shape;120;p21"/>
          <p:cNvSpPr txBox="1"/>
          <p:nvPr>
            <p:ph type="title"/>
          </p:nvPr>
        </p:nvSpPr>
        <p:spPr>
          <a:xfrm>
            <a:off x="5813950" y="1127625"/>
            <a:ext cx="181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ICON</a:t>
            </a: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427250" y="244875"/>
            <a:ext cx="46968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8761D"/>
                </a:solidFill>
                <a:latin typeface="Courier New"/>
                <a:ea typeface="Courier New"/>
                <a:cs typeface="Courier New"/>
                <a:sym typeface="Courier New"/>
              </a:rPr>
              <a:t>https://material.io/design/</a:t>
            </a:r>
            <a:endParaRPr b="1">
              <a:solidFill>
                <a:srgbClr val="38761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